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-152400" y="0"/>
            <a:ext cx="2286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АЛЬЯНС ФМС</a:t>
            </a:r>
            <a:br>
              <a:rPr lang="ru-RU" dirty="0" smtClean="0"/>
            </a:br>
            <a:r>
              <a:rPr lang="ru-RU" dirty="0" err="1" smtClean="0"/>
              <a:t>УрФО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Рисунок 9" descr="УрФО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33600" y="152400"/>
            <a:ext cx="7010400" cy="6438592"/>
          </a:xfrm>
          <a:prstGeom prst="rect">
            <a:avLst/>
          </a:prstGeom>
        </p:spPr>
      </p:pic>
      <p:pic>
        <p:nvPicPr>
          <p:cNvPr id="9" name="Рисунок 8" descr="111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362200" y="228600"/>
            <a:ext cx="1574800" cy="1270000"/>
          </a:xfrm>
          <a:prstGeom prst="rect">
            <a:avLst/>
          </a:prstGeom>
        </p:spPr>
      </p:pic>
      <p:pic>
        <p:nvPicPr>
          <p:cNvPr id="8" name="Рисунок 7" descr="CAF-footer_logo_sm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96000" y="6172200"/>
            <a:ext cx="3048000" cy="52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Рисунок 6" descr="УрФО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6796" y="0"/>
            <a:ext cx="1827204" cy="16716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43800" y="34290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Ноябрьск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4495800"/>
            <a:ext cx="1506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Сургут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Нефтеюганск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257800"/>
            <a:ext cx="218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Тюмень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Сорокинский район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4724400"/>
            <a:ext cx="1596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Первоуральск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Березовский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2209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АЛЬЯНС</a:t>
            </a:r>
          </a:p>
          <a:p>
            <a:pPr algn="ctr"/>
            <a:r>
              <a:rPr lang="ru-RU" sz="3200" dirty="0" smtClean="0"/>
              <a:t>ФМС</a:t>
            </a:r>
          </a:p>
          <a:p>
            <a:pPr algn="ctr"/>
            <a:r>
              <a:rPr lang="ru-RU" sz="3200" dirty="0" err="1" smtClean="0"/>
              <a:t>УрФО</a:t>
            </a:r>
            <a:endParaRPr lang="ru-RU" sz="32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6 фондов объединились в 2013 году</a:t>
            </a:r>
          </a:p>
          <a:p>
            <a:pPr algn="ctr"/>
            <a:r>
              <a:rPr lang="ru-RU" sz="3200" dirty="0" smtClean="0"/>
              <a:t> 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Взаимный обмен успешными практиками на 2х очных встречах в </a:t>
            </a:r>
            <a:r>
              <a:rPr lang="ru-RU" dirty="0" smtClean="0"/>
              <a:t>БФРГТ</a:t>
            </a:r>
            <a:endParaRPr lang="ru-RU" dirty="0" smtClean="0"/>
          </a:p>
          <a:p>
            <a:r>
              <a:rPr lang="ru-RU" dirty="0" smtClean="0"/>
              <a:t>Участие представителей Альянса </a:t>
            </a:r>
            <a:r>
              <a:rPr lang="ru-RU" dirty="0" err="1" smtClean="0"/>
              <a:t>УрФО</a:t>
            </a:r>
            <a:r>
              <a:rPr lang="ru-RU" dirty="0" smtClean="0"/>
              <a:t> в конференции ФМС Пермского края особо отмечают как дополнительный ресурс для развития представители ФМС Сорокинского района, Ноябрьска, Нефтеюганска и </a:t>
            </a:r>
            <a:r>
              <a:rPr lang="ru-RU" dirty="0" smtClean="0"/>
              <a:t>Кургана</a:t>
            </a:r>
            <a:endParaRPr lang="ru-RU" dirty="0" smtClean="0"/>
          </a:p>
          <a:p>
            <a:r>
              <a:rPr lang="ru-RU" dirty="0" smtClean="0"/>
              <a:t>Реализация программы «Межрегиональный ресурсный центр для СО НКО</a:t>
            </a:r>
            <a:r>
              <a:rPr lang="ru-RU" dirty="0" smtClean="0"/>
              <a:t>» - дополнительные возможности для обучения и взаимодействия</a:t>
            </a:r>
          </a:p>
          <a:p>
            <a:r>
              <a:rPr lang="ru-RU" dirty="0" smtClean="0"/>
              <a:t>Для участия в программе подготовки экспертов, реализуемой  Национальной ассоциацией благотворительных организаций на средства субсидии Минэкономразвития, заявлены представители фондов </a:t>
            </a:r>
            <a:r>
              <a:rPr lang="ru-RU" dirty="0" err="1" smtClean="0"/>
              <a:t>БлагоДать</a:t>
            </a:r>
            <a:r>
              <a:rPr lang="ru-RU" dirty="0" smtClean="0"/>
              <a:t>, </a:t>
            </a:r>
            <a:r>
              <a:rPr lang="ru-RU" dirty="0" smtClean="0"/>
              <a:t>Мы вместе </a:t>
            </a:r>
            <a:r>
              <a:rPr lang="ru-RU" dirty="0" smtClean="0"/>
              <a:t>, </a:t>
            </a:r>
            <a:r>
              <a:rPr lang="ru-RU" dirty="0" smtClean="0"/>
              <a:t>ИГ </a:t>
            </a:r>
            <a:r>
              <a:rPr lang="ru-RU" dirty="0" smtClean="0"/>
              <a:t>ФМС </a:t>
            </a:r>
            <a:r>
              <a:rPr lang="ru-RU" dirty="0" smtClean="0"/>
              <a:t>Курганской области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платформа – </a:t>
            </a:r>
            <a:br>
              <a:rPr lang="ru-RU" dirty="0" smtClean="0"/>
            </a:br>
            <a:r>
              <a:rPr lang="ru-RU" dirty="0" err="1" smtClean="0"/>
              <a:t>грантовая</a:t>
            </a:r>
            <a:r>
              <a:rPr lang="ru-RU" dirty="0" smtClean="0"/>
              <a:t> </a:t>
            </a:r>
            <a:r>
              <a:rPr lang="ru-RU" dirty="0" smtClean="0"/>
              <a:t>программа Фондов.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 6 Фондов по модели ФМС на момент создания Альянса работали 4. </a:t>
            </a:r>
          </a:p>
          <a:p>
            <a:r>
              <a:rPr lang="ru-RU" dirty="0" smtClean="0"/>
              <a:t>Участие в мероприятиях по проекту, в конференции в Перми стало явным стимулом к совершенствованию </a:t>
            </a:r>
            <a:r>
              <a:rPr lang="ru-RU" dirty="0" err="1" smtClean="0"/>
              <a:t>грантовых</a:t>
            </a:r>
            <a:r>
              <a:rPr lang="ru-RU" dirty="0" smtClean="0"/>
              <a:t> процедур в Сорокино, Березовском, Первоуральске. </a:t>
            </a:r>
            <a:endParaRPr lang="ru-RU" dirty="0" smtClean="0"/>
          </a:p>
          <a:p>
            <a:r>
              <a:rPr lang="ru-RU" dirty="0" smtClean="0"/>
              <a:t>В  </a:t>
            </a:r>
            <a:r>
              <a:rPr lang="ru-RU" dirty="0" smtClean="0"/>
              <a:t>стадии реформирования своих фондов в модель ФМС, проведения первых </a:t>
            </a:r>
            <a:r>
              <a:rPr lang="ru-RU" dirty="0" err="1" smtClean="0"/>
              <a:t>грантовых</a:t>
            </a:r>
            <a:r>
              <a:rPr lang="ru-RU" dirty="0" smtClean="0"/>
              <a:t> конкурсов находятся фонды Ноябрьска и Нефтеюганска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Альянс находится в стадии </a:t>
            </a:r>
            <a:r>
              <a:rPr lang="ru-RU" dirty="0" smtClean="0"/>
              <a:t>становления</a:t>
            </a:r>
          </a:p>
          <a:p>
            <a:r>
              <a:rPr lang="ru-RU" dirty="0" smtClean="0"/>
              <a:t>Есть </a:t>
            </a:r>
            <a:r>
              <a:rPr lang="ru-RU" dirty="0" smtClean="0"/>
              <a:t>трудности в организации устойчивых коммуникаций. </a:t>
            </a:r>
            <a:endParaRPr lang="ru-RU" dirty="0" smtClean="0"/>
          </a:p>
          <a:p>
            <a:r>
              <a:rPr lang="ru-RU" dirty="0" smtClean="0"/>
              <a:t>Вопросы перехода к модели ФМС в Ноябрьске и Нефтеюганске требуют </a:t>
            </a:r>
            <a:r>
              <a:rPr lang="ru-RU" dirty="0" smtClean="0"/>
              <a:t>больших усилий, чем планировалось.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растем </a:t>
            </a:r>
          </a:p>
          <a:p>
            <a:r>
              <a:rPr lang="ru-RU" dirty="0" smtClean="0"/>
              <a:t>Мы учимся</a:t>
            </a:r>
          </a:p>
          <a:p>
            <a:r>
              <a:rPr lang="ru-RU" dirty="0" smtClean="0"/>
              <a:t>Мы сотрудничаем</a:t>
            </a:r>
          </a:p>
          <a:p>
            <a:r>
              <a:rPr lang="ru-RU" dirty="0" smtClean="0"/>
              <a:t>Мы будем!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Фондам – членам АЛЬЯНСА-</a:t>
            </a:r>
            <a:br>
              <a:rPr lang="ru-RU" dirty="0" smtClean="0"/>
            </a:br>
            <a:r>
              <a:rPr lang="ru-RU" dirty="0" smtClean="0"/>
              <a:t>от 2х до 15 лет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Благотворительный фонд по поддержке социально-незащищенных граждан «</a:t>
            </a:r>
            <a:r>
              <a:rPr lang="ru-RU" b="1" dirty="0" err="1" smtClean="0"/>
              <a:t>БлагоДать</a:t>
            </a:r>
            <a:r>
              <a:rPr lang="ru-RU" b="1" dirty="0" smtClean="0"/>
              <a:t>», 2 года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Благотворительный Фонд развития Сорокинского района, 3 года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b="1" i="1" dirty="0" smtClean="0"/>
              <a:t>Региональный </a:t>
            </a:r>
            <a:r>
              <a:rPr lang="ru-RU" sz="3100" b="1" i="1" dirty="0" smtClean="0"/>
              <a:t>некоммерческий благотворительный фонд местных сообществ «МЫ ВМЕСТЕ», 3 </a:t>
            </a:r>
            <a:r>
              <a:rPr lang="ru-RU" sz="3100" b="1" i="1" dirty="0" smtClean="0"/>
              <a:t>года</a:t>
            </a:r>
          </a:p>
          <a:p>
            <a:pPr lvl="1">
              <a:buFont typeface="Wingdings" pitchFamily="2" charset="2"/>
              <a:buChar char="v"/>
            </a:pPr>
            <a:r>
              <a:rPr lang="ru-RU" sz="3100" b="1" i="1" dirty="0" smtClean="0"/>
              <a:t>Инициативная группа по созданию ФМС Курганской области, 1 год</a:t>
            </a:r>
            <a:endParaRPr lang="ru-RU" sz="31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Фонд развития города Ноябрьска, 5 </a:t>
            </a:r>
            <a:r>
              <a:rPr lang="ru-RU" b="1" dirty="0" smtClean="0"/>
              <a:t>лет исполнилось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Городской благотворительный Фонд  «БЛАГО»,</a:t>
            </a:r>
            <a:r>
              <a:rPr lang="ru-RU" dirty="0" smtClean="0"/>
              <a:t> 7 лет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БФМС </a:t>
            </a:r>
            <a:r>
              <a:rPr lang="ru-RU" b="1" dirty="0" smtClean="0"/>
              <a:t>«Первоуральск – 21 век</a:t>
            </a:r>
            <a:r>
              <a:rPr lang="ru-RU" b="1" dirty="0" smtClean="0"/>
              <a:t>», 15 лет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Благотворительный </a:t>
            </a:r>
            <a:r>
              <a:rPr lang="ru-RU" b="1" dirty="0" smtClean="0"/>
              <a:t>Фонд развития города Тюмени, 15 лет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Более 20 успешных практик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ru-RU" dirty="0" smtClean="0"/>
              <a:t>Отчеты </a:t>
            </a:r>
            <a:r>
              <a:rPr lang="ru-RU" dirty="0" smtClean="0"/>
              <a:t>и мероприятия </a:t>
            </a:r>
            <a:r>
              <a:rPr lang="ru-RU" dirty="0" smtClean="0"/>
              <a:t>в </a:t>
            </a:r>
            <a:r>
              <a:rPr lang="ru-RU" dirty="0" smtClean="0"/>
              <a:t>сельских поселениях района при проведении </a:t>
            </a:r>
            <a:r>
              <a:rPr lang="ru-RU" dirty="0" smtClean="0"/>
              <a:t>социальных </a:t>
            </a:r>
            <a:r>
              <a:rPr lang="ru-RU" dirty="0" smtClean="0"/>
              <a:t>дней </a:t>
            </a:r>
          </a:p>
          <a:p>
            <a:pPr lvl="1"/>
            <a:r>
              <a:rPr lang="ru-RU" dirty="0" smtClean="0"/>
              <a:t>Выездной мониторинг </a:t>
            </a:r>
            <a:r>
              <a:rPr lang="ru-RU" dirty="0" smtClean="0"/>
              <a:t>поддержанных </a:t>
            </a:r>
            <a:r>
              <a:rPr lang="ru-RU" dirty="0" smtClean="0"/>
              <a:t>проектов </a:t>
            </a:r>
            <a:r>
              <a:rPr lang="ru-RU" dirty="0" smtClean="0"/>
              <a:t>с участием представителей власти и </a:t>
            </a:r>
            <a:r>
              <a:rPr lang="ru-RU" dirty="0" smtClean="0"/>
              <a:t>бизнеса</a:t>
            </a:r>
          </a:p>
          <a:p>
            <a:pPr lvl="1"/>
            <a:r>
              <a:rPr lang="ru-RU" dirty="0" smtClean="0"/>
              <a:t>Публичные защиты</a:t>
            </a:r>
          </a:p>
          <a:p>
            <a:pPr lvl="1"/>
            <a:r>
              <a:rPr lang="ru-RU" dirty="0" smtClean="0"/>
              <a:t>Благотворительные спектакли</a:t>
            </a:r>
          </a:p>
          <a:p>
            <a:pPr lvl="1"/>
            <a:r>
              <a:rPr lang="ru-RU" dirty="0" smtClean="0"/>
              <a:t>Сбор частных пожертвований МОБИ-деньги</a:t>
            </a:r>
          </a:p>
          <a:p>
            <a:pPr lvl="1"/>
            <a:r>
              <a:rPr lang="ru-RU" dirty="0" smtClean="0"/>
              <a:t>Фильм о </a:t>
            </a:r>
            <a:r>
              <a:rPr lang="ru-RU" dirty="0" err="1" smtClean="0"/>
              <a:t>грантополучателях</a:t>
            </a:r>
            <a:r>
              <a:rPr lang="ru-RU" dirty="0" smtClean="0"/>
              <a:t> и конкурсе</a:t>
            </a:r>
          </a:p>
          <a:p>
            <a:pPr lvl="1"/>
            <a:r>
              <a:rPr lang="ru-RU" dirty="0" smtClean="0"/>
              <a:t>Благотворительные акции</a:t>
            </a:r>
          </a:p>
          <a:p>
            <a:pPr lvl="1"/>
            <a:r>
              <a:rPr lang="ru-RU" dirty="0" smtClean="0"/>
              <a:t>Предпринимательская деятельность</a:t>
            </a:r>
          </a:p>
          <a:p>
            <a:pPr lvl="1"/>
            <a:r>
              <a:rPr lang="ru-RU" dirty="0" smtClean="0"/>
              <a:t>Золотой стандарт годового отчета</a:t>
            </a:r>
          </a:p>
          <a:p>
            <a:pPr lvl="1"/>
            <a:r>
              <a:rPr lang="ru-RU" dirty="0" smtClean="0"/>
              <a:t>ГРАНТОВЫЕ ПРОГРАММЫ</a:t>
            </a:r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Повысить  профессиональный уровень взаимодействия фондов на территории </a:t>
            </a:r>
            <a:r>
              <a:rPr lang="ru-RU" dirty="0" err="1" smtClean="0"/>
              <a:t>УрФО</a:t>
            </a:r>
            <a:endParaRPr lang="ru-RU" dirty="0" smtClean="0"/>
          </a:p>
          <a:p>
            <a:pPr lvl="0"/>
            <a:r>
              <a:rPr lang="ru-RU" dirty="0" smtClean="0"/>
              <a:t>Создать условия для равноправного партнерства и открытого обмена опытом.</a:t>
            </a:r>
          </a:p>
          <a:p>
            <a:pPr lvl="0"/>
            <a:r>
              <a:rPr lang="ru-RU" dirty="0" smtClean="0"/>
              <a:t>Укрепить роль действующих фондов местных сообществ как  экспертов в сфере благотворительности на муниципальном и региональном уровнях.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Проведена ревизия «практик»</a:t>
            </a:r>
          </a:p>
          <a:p>
            <a:r>
              <a:rPr lang="ru-RU" dirty="0" smtClean="0"/>
              <a:t>Проведено 2 </a:t>
            </a:r>
            <a:r>
              <a:rPr lang="ru-RU" dirty="0" smtClean="0"/>
              <a:t>семинара</a:t>
            </a:r>
          </a:p>
          <a:p>
            <a:r>
              <a:rPr lang="ru-RU" dirty="0" smtClean="0"/>
              <a:t>Определена общая </a:t>
            </a:r>
            <a:r>
              <a:rPr lang="ru-RU" dirty="0" smtClean="0"/>
              <a:t>платформа </a:t>
            </a:r>
            <a:r>
              <a:rPr lang="ru-RU" dirty="0" smtClean="0"/>
              <a:t>действий</a:t>
            </a:r>
          </a:p>
          <a:p>
            <a:pPr lvl="1"/>
            <a:r>
              <a:rPr lang="ru-RU" dirty="0" smtClean="0"/>
              <a:t>совершенствование</a:t>
            </a:r>
            <a:r>
              <a:rPr lang="ru-RU" dirty="0" smtClean="0"/>
              <a:t>/ внедрение </a:t>
            </a:r>
            <a:r>
              <a:rPr lang="ru-RU" dirty="0" err="1" smtClean="0"/>
              <a:t>грантовых</a:t>
            </a:r>
            <a:r>
              <a:rPr lang="ru-RU" dirty="0" smtClean="0"/>
              <a:t> процедур; </a:t>
            </a:r>
            <a:endParaRPr lang="ru-RU" dirty="0" smtClean="0"/>
          </a:p>
          <a:p>
            <a:pPr lvl="1"/>
            <a:r>
              <a:rPr lang="ru-RU" dirty="0" smtClean="0"/>
              <a:t>укрепление </a:t>
            </a:r>
            <a:r>
              <a:rPr lang="ru-RU" dirty="0" smtClean="0"/>
              <a:t>роли ФМС как экспертов в сфере </a:t>
            </a:r>
            <a:r>
              <a:rPr lang="ru-RU" dirty="0" smtClean="0"/>
              <a:t>благотворительности</a:t>
            </a:r>
          </a:p>
          <a:p>
            <a:r>
              <a:rPr lang="ru-RU" dirty="0" smtClean="0"/>
              <a:t>Участие в </a:t>
            </a:r>
            <a:r>
              <a:rPr lang="ru-RU" dirty="0" smtClean="0"/>
              <a:t>конференции Альянса ФМС Пермского </a:t>
            </a:r>
            <a:r>
              <a:rPr lang="ru-RU" dirty="0" smtClean="0"/>
              <a:t>края</a:t>
            </a:r>
          </a:p>
          <a:p>
            <a:r>
              <a:rPr lang="ru-RU" dirty="0" smtClean="0"/>
              <a:t>Участие Сорокино, Нефтеюганска и Кургана в конкурсе КАФ</a:t>
            </a:r>
          </a:p>
          <a:p>
            <a:r>
              <a:rPr lang="ru-RU" dirty="0" smtClean="0"/>
              <a:t>Стажировки, шефская помощь БФРГТ</a:t>
            </a:r>
          </a:p>
          <a:p>
            <a:r>
              <a:rPr lang="ru-RU" dirty="0" smtClean="0"/>
              <a:t>Конкурс БЛАГОТВОРИТЕЛЬ </a:t>
            </a:r>
            <a:r>
              <a:rPr lang="ru-RU" dirty="0" err="1" smtClean="0"/>
              <a:t>УрФО</a:t>
            </a:r>
            <a:endParaRPr lang="ru-RU" dirty="0" smtClean="0"/>
          </a:p>
          <a:p>
            <a:r>
              <a:rPr lang="ru-RU" dirty="0" smtClean="0"/>
              <a:t>Начато развитие системы взаимодействия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Профессиональный </a:t>
            </a:r>
            <a:r>
              <a:rPr lang="ru-RU" dirty="0" smtClean="0"/>
              <a:t>уровень взаимодействия фондов на территории </a:t>
            </a:r>
            <a:r>
              <a:rPr lang="ru-RU" dirty="0" err="1" smtClean="0"/>
              <a:t>УрФО</a:t>
            </a:r>
            <a:r>
              <a:rPr lang="ru-RU" dirty="0" smtClean="0"/>
              <a:t> существенно вырос. </a:t>
            </a:r>
            <a:endParaRPr lang="ru-RU" dirty="0" smtClean="0"/>
          </a:p>
          <a:p>
            <a:r>
              <a:rPr lang="ru-RU" dirty="0" smtClean="0"/>
              <a:t>Условия </a:t>
            </a:r>
            <a:r>
              <a:rPr lang="ru-RU" dirty="0" smtClean="0"/>
              <a:t>для равноправного партнерства и открытого обмена опытом созданы.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Значительно вырос профессионализм ФМС Сорокинского района, волонтерский отряд «Альтернатива» - партнер и помощник во всех начинаниях БФРСР. Данные проведенного в ноябре опроса жителей свидетельствуют о росте гражданской активности в районе </a:t>
            </a:r>
          </a:p>
          <a:p>
            <a:r>
              <a:rPr lang="ru-RU" sz="3800" dirty="0" smtClean="0"/>
              <a:t>В стадии стабильного существования находятся фонд «Благо». </a:t>
            </a:r>
          </a:p>
          <a:p>
            <a:r>
              <a:rPr lang="ru-RU" sz="3800" dirty="0" smtClean="0"/>
              <a:t>Фонд «Первоуральск 21 век» успешно справляется с возникшими трудностями своих </a:t>
            </a:r>
            <a:r>
              <a:rPr lang="ru-RU" sz="3800" dirty="0" err="1" smtClean="0"/>
              <a:t>бизнес-партнеров</a:t>
            </a:r>
            <a:r>
              <a:rPr lang="ru-RU" sz="3800" dirty="0" smtClean="0"/>
              <a:t>, формирования </a:t>
            </a:r>
            <a:r>
              <a:rPr lang="ru-RU" sz="3800" dirty="0" err="1" smtClean="0"/>
              <a:t>грантового</a:t>
            </a:r>
            <a:r>
              <a:rPr lang="ru-RU" sz="3800" dirty="0" smtClean="0"/>
              <a:t> фонда. Проведенный в 2013г. конкурс это подтверждает. Запланированный </a:t>
            </a:r>
            <a:r>
              <a:rPr lang="ru-RU" sz="3800" dirty="0" err="1" smtClean="0"/>
              <a:t>грантовый</a:t>
            </a:r>
            <a:r>
              <a:rPr lang="ru-RU" sz="3800" dirty="0" smtClean="0"/>
              <a:t> пул в 400 тыс. руб. в ходе открытой защиты был увеличен до 524580 руб.</a:t>
            </a:r>
          </a:p>
          <a:p>
            <a:r>
              <a:rPr lang="ru-RU" sz="3800" dirty="0" smtClean="0"/>
              <a:t>Фонд «</a:t>
            </a:r>
            <a:r>
              <a:rPr lang="ru-RU" sz="3800" dirty="0" err="1" smtClean="0"/>
              <a:t>БлагоДать</a:t>
            </a:r>
            <a:r>
              <a:rPr lang="ru-RU" sz="3800" dirty="0" smtClean="0"/>
              <a:t>», г.Нефтеюганск запланировал проведение первого </a:t>
            </a:r>
            <a:r>
              <a:rPr lang="ru-RU" sz="3800" dirty="0" err="1" smtClean="0"/>
              <a:t>грантового</a:t>
            </a:r>
            <a:r>
              <a:rPr lang="ru-RU" sz="3800" dirty="0" smtClean="0"/>
              <a:t> конкурса в 2014г.</a:t>
            </a:r>
          </a:p>
          <a:p>
            <a:r>
              <a:rPr lang="ru-RU" sz="3800" dirty="0" smtClean="0"/>
              <a:t> В Ноябрьске деятельность Фонда по модели ФМС поддерживается главой города, ведется работа по подготовке первого </a:t>
            </a:r>
            <a:r>
              <a:rPr lang="ru-RU" sz="3800" dirty="0" smtClean="0"/>
              <a:t>конкурса</a:t>
            </a:r>
          </a:p>
          <a:p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Альянса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Региональный некоммерческий благотворительный фонд местных сообществ «МЫ ВМЕСТЕ»</a:t>
            </a:r>
          </a:p>
          <a:p>
            <a:r>
              <a:rPr lang="ru-RU" dirty="0" smtClean="0"/>
              <a:t>Инициативная группа по созданию ФМС Курганской области</a:t>
            </a:r>
          </a:p>
          <a:p>
            <a:r>
              <a:rPr lang="ru-RU" dirty="0" smtClean="0"/>
              <a:t>Благотворительный фонд развития территории "ВСЕ" г.Омска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Уровень развития членов Альянса очень разный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Более опытный </a:t>
            </a:r>
            <a:r>
              <a:rPr lang="ru-RU" dirty="0" smtClean="0"/>
              <a:t>ФМС Первоуральска в силу дефицита кадров не может выполнять в полной мере функции </a:t>
            </a:r>
            <a:r>
              <a:rPr lang="ru-RU" dirty="0" smtClean="0"/>
              <a:t>наставника</a:t>
            </a:r>
          </a:p>
          <a:p>
            <a:r>
              <a:rPr lang="ru-RU" dirty="0" smtClean="0"/>
              <a:t>БФРГТ </a:t>
            </a:r>
            <a:r>
              <a:rPr lang="ru-RU" dirty="0" smtClean="0"/>
              <a:t>осуществляет шефскую помощь всем </a:t>
            </a:r>
            <a:r>
              <a:rPr lang="ru-RU" dirty="0" smtClean="0"/>
              <a:t>ФМС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605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 Фондам – членам АЛЬЯНСА- от 2х до 15 лет </vt:lpstr>
      <vt:lpstr>Более 20 успешных практик</vt:lpstr>
      <vt:lpstr>НАШИ ЗАДАЧИ</vt:lpstr>
      <vt:lpstr>Что сделано</vt:lpstr>
      <vt:lpstr>Слайд 6</vt:lpstr>
      <vt:lpstr>Слайд 7</vt:lpstr>
      <vt:lpstr>Перспективы Альянса</vt:lpstr>
      <vt:lpstr>Уровень развития членов Альянса очень разный</vt:lpstr>
      <vt:lpstr>РЕСУРСЫ</vt:lpstr>
      <vt:lpstr>Общая платформа –  грантовая программа Фондов.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-</cp:lastModifiedBy>
  <cp:revision>6</cp:revision>
  <dcterms:created xsi:type="dcterms:W3CDTF">2014-05-19T16:51:58Z</dcterms:created>
  <dcterms:modified xsi:type="dcterms:W3CDTF">2014-05-19T17:45:24Z</dcterms:modified>
</cp:coreProperties>
</file>